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 Mono"/>
      <p:regular r:id="rId23"/>
      <p:bold r:id="rId24"/>
      <p:italic r:id="rId25"/>
      <p:boldItalic r:id="rId26"/>
    </p:embeddedFont>
    <p:embeddedFont>
      <p:font typeface="Nunito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28" Type="http://schemas.openxmlformats.org/officeDocument/2006/relationships/font" Target="fonts/NunitoSans-bold.fntdata"/><Relationship Id="rId27" Type="http://schemas.openxmlformats.org/officeDocument/2006/relationships/font" Target="fonts/Nunito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Nunito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1ad2d1ae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1ad2d1a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11ad2d1ae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11ad2d1a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11ad2d1ae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11ad2d1a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11ad2d1ae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11ad2d1a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11ad2d1ae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11ad2d1a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11ad2d1ae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11ad2d1a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11ad2d1ae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11ad2d1a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11ad2d1ae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11ad2d1a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11ad2d1ae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11ad2d1a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11ad2d1ae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11ad2d1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11ad2d1ae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11ad2d1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11ad2d1ae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11ad2d1a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11ad2d1ae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11ad2d1a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11ad2d1ae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11ad2d1a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11ad2d1ae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11ad2d1a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1ad2d1ae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1ad2d1a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11ad2d1ae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11ad2d1a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3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0" name="Google Shape;130;p17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1" name="Google Shape;131;p17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TITLE_AND_BODY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>
            <a:off x="234447" y="4229998"/>
            <a:ext cx="304009" cy="326513"/>
            <a:chOff x="616425" y="2329600"/>
            <a:chExt cx="361700" cy="388475"/>
          </a:xfrm>
        </p:grpSpPr>
        <p:sp>
          <p:nvSpPr>
            <p:cNvPr id="50" name="Google Shape;50;p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lab.research.google.com/drive/1X7Jp6UQc1CVTcQyRy4YamUjQFInFeIW6#scrollTo=D-Lb_6CXbFF1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colab.research.google.com/drive/1X7Jp6UQc1CVTcQyRy4YamUjQFInFeIW6#scrollTo=-cjMf_n0atL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Machine Learning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550" y="2502949"/>
            <a:ext cx="425150" cy="426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588" y="581250"/>
            <a:ext cx="5102265" cy="39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Splits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475" y="124138"/>
            <a:ext cx="5773350" cy="488372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/>
          <p:nvPr/>
        </p:nvSpPr>
        <p:spPr>
          <a:xfrm>
            <a:off x="5018475" y="4556500"/>
            <a:ext cx="1844400" cy="54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4651325" y="3756400"/>
            <a:ext cx="2163300" cy="8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6937400" y="3756400"/>
            <a:ext cx="1288800" cy="8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6397100" y="2956300"/>
            <a:ext cx="2235900" cy="8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2768850" y="3865500"/>
            <a:ext cx="1760700" cy="8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2843300" y="2956300"/>
            <a:ext cx="3504600" cy="9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4597975" y="2099100"/>
            <a:ext cx="3628200" cy="9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4430000" y="1030550"/>
            <a:ext cx="3726900" cy="106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</a:t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3075375" y="186325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would you predict for a flower with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sepal length = 4 		sepal width =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petal length = 5		petal width = 1.7</a:t>
            </a:r>
            <a:endParaRPr/>
          </a:p>
        </p:txBody>
      </p:sp>
      <p:sp>
        <p:nvSpPr>
          <p:cNvPr id="246" name="Google Shape;24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425" y="1175200"/>
            <a:ext cx="4870124" cy="379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Titanic</a:t>
            </a:r>
            <a:endParaRPr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2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3"/>
              </a:rPr>
              <a:t>Demo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161" y="388238"/>
            <a:ext cx="6167124" cy="435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Which model is best?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Reminder we want a model that will perform best on </a:t>
            </a:r>
            <a:r>
              <a:rPr b="1" lang="en"/>
              <a:t>future</a:t>
            </a:r>
            <a:r>
              <a:rPr lang="en"/>
              <a:t> data</a:t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Models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b="0" l="0" r="0" t="20810"/>
          <a:stretch/>
        </p:blipFill>
        <p:spPr>
          <a:xfrm>
            <a:off x="3090625" y="1118475"/>
            <a:ext cx="5596199" cy="17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/>
          <p:nvPr/>
        </p:nvSpPr>
        <p:spPr>
          <a:xfrm>
            <a:off x="3090625" y="1118475"/>
            <a:ext cx="5466000" cy="4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sp>
        <p:nvSpPr>
          <p:cNvPr id="271" name="Google Shape;271;p3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most important problem in science you’ve never heard of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Overfitting: When your model matches the training set so well, that it fails to generalize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Memorizing answers to Multiple Choice test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Tall trees are likely to overfit if you don’t have enough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learn very complex boundaries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few points at the leaves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b="0" l="0" r="0" t="20810"/>
          <a:stretch/>
        </p:blipFill>
        <p:spPr>
          <a:xfrm>
            <a:off x="3090625" y="2827875"/>
            <a:ext cx="5596199" cy="17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Models</a:t>
            </a:r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Training is cool, but we want to know its future performance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Training data can’t be used to evaluate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“I got 100% on the practice test I have been studying for 4 hours, therefore I will get 100% on the exam”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hold out data called a </a:t>
            </a:r>
            <a:r>
              <a:rPr b="1" lang="en">
                <a:solidFill>
                  <a:schemeClr val="accent4"/>
                </a:solidFill>
              </a:rPr>
              <a:t>test set</a:t>
            </a:r>
            <a:r>
              <a:rPr lang="en"/>
              <a:t> to evaluate at the end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Unbiased estimate of performance in the wild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Never ever ever train or make decisions based on your test set.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you do, it will no longer be good estimate of future performance.</a:t>
            </a:r>
            <a:r>
              <a:rPr lang="en"/>
              <a:t> </a:t>
            </a:r>
            <a:endParaRPr/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Complexity</a:t>
            </a:r>
            <a:endParaRPr/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 this is error, not accuracy 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error = 1 - accuracy</a:t>
            </a:r>
            <a:r>
              <a:rPr lang="en"/>
              <a:t>)</a:t>
            </a:r>
            <a:endParaRPr/>
          </a:p>
        </p:txBody>
      </p:sp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b="6855" l="0" r="0" t="0"/>
          <a:stretch/>
        </p:blipFill>
        <p:spPr>
          <a:xfrm>
            <a:off x="3090625" y="1158799"/>
            <a:ext cx="5596201" cy="31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important ideas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Machine Learning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and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 features have to be treated specially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Models: Decision Tree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Evaluating Model: Training accuracy vs test accuracy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Overfitting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Hyperparameter to change complexity (max height)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Scikit-learn (sklearn)</a:t>
            </a:r>
            <a:endParaRPr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tree.DecisionTreeClassifier()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○"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.fit(data, label) </a:t>
            </a:r>
            <a:r>
              <a:rPr lang="en" sz="1300"/>
              <a:t>and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.predict(data)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metrics.accuracy_score(y_true, y_pred)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●"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model_selection.train_test_split(X, y, test_size)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Cats vs Dogs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Congrats! You have just been hired to work at Twitter as a data scientist to answer the age-old question: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Are cats or dogs the best?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Given access to all the tweets, how might you tell?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3090625" y="1903350"/>
            <a:ext cx="5596200" cy="2397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cats = []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dogs = []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tweet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tweets: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'dog'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tweet: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dogs.append(tweet)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'cat'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tweet: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cats.append(tweet)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Cats vs Dogs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job market is good for data scientists specializing in cats-vs-dogs, so you leave Twitter to go work for Instagram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Given access to all of the images, can we do the same?</a:t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3090625" y="1756150"/>
            <a:ext cx="5596200" cy="2397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cats = []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dogs = []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pic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pictures: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pic: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dogs.append(pic)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cat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pic: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cats.append(pic)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3524250" y="2706650"/>
            <a:ext cx="1766400" cy="346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3524250" y="3317975"/>
            <a:ext cx="1766400" cy="346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Machine Learning?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1165177"/>
            <a:ext cx="5596199" cy="280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4258275" y="2999100"/>
            <a:ext cx="2365800" cy="236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4258275" y="2533350"/>
            <a:ext cx="2365800" cy="236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highlight>
                  <a:srgbClr val="FFFFFF"/>
                </a:highlight>
              </a:rPr>
              <a:t>“A computer program is said to learn from experience E with respect to some class of tasks T and performance measure P if its performance at tasks in T, as measured by P, improves with experience E.”</a:t>
            </a:r>
            <a:endParaRPr i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Normal words: Uses data to automatically improve itself 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Rules from Data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 rules automatically from data, rather than programming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define </a:t>
            </a:r>
            <a:r>
              <a:rPr b="1" lang="en">
                <a:solidFill>
                  <a:schemeClr val="accent4"/>
                </a:solidFill>
              </a:rPr>
              <a:t>features</a:t>
            </a:r>
            <a:r>
              <a:rPr b="1" lang="en"/>
              <a:t> </a:t>
            </a:r>
            <a:r>
              <a:rPr lang="en"/>
              <a:t>of our data that a model learns from to predict the </a:t>
            </a:r>
            <a:r>
              <a:rPr b="1" lang="en">
                <a:solidFill>
                  <a:schemeClr val="accent4"/>
                </a:solidFill>
              </a:rPr>
              <a:t>label</a:t>
            </a:r>
            <a:r>
              <a:rPr lang="en"/>
              <a:t>. We must learn this from a dataset, but the goal is to perform well on future, unseen data.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926" y="1829375"/>
            <a:ext cx="2557575" cy="29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Matter</a:t>
            </a:r>
            <a:endParaRPr/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426" y="1125400"/>
            <a:ext cx="2625000" cy="1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491" y="1637425"/>
            <a:ext cx="2463284" cy="31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425" y="3056650"/>
            <a:ext cx="2625000" cy="17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4425" y="3056650"/>
            <a:ext cx="2633495" cy="17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exists hundreds of different model types, but the most important thing is having good features to describe your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Garbage In =&gt; Garbage Out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Categorizing ML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Supervised / Unsupervised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you have to give the model labelled data to correct itself or can it do everything on its own?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Regression / Classification / Recommendation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you are trying to predict changes what models you 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Regression - Predicting a real number (price)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Classification - Predicting a category (cat or dog)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Recommendation - What movie should you watch next?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lecture today, we will be focused on classification and your homework deals with regression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Classification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467425"/>
            <a:ext cx="5596200" cy="41971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4"/>
              </a:rPr>
              <a:t>Demo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